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3"/>
    <p:sldId id="258" r:id="rId4"/>
    <p:sldId id="272" r:id="rId5"/>
    <p:sldId id="271" r:id="rId6"/>
    <p:sldId id="261" r:id="rId7"/>
    <p:sldId id="262" r:id="rId8"/>
    <p:sldId id="269" r:id="rId9"/>
    <p:sldId id="266" r:id="rId10"/>
    <p:sldId id="274" r:id="rId11"/>
    <p:sldId id="276" r:id="rId12"/>
    <p:sldId id="273" r:id="rId13"/>
    <p:sldId id="267" r:id="rId14"/>
    <p:sldId id="263" r:id="rId15"/>
    <p:sldId id="275" r:id="rId16"/>
    <p:sldId id="264" r:id="rId17"/>
    <p:sldId id="268" r:id="rId18"/>
  </p:sldIdLst>
  <p:sldSz cx="12192000" cy="6858000"/>
  <p:notesSz cx="6858000" cy="9144000"/>
  <p:embeddedFontLst>
    <p:embeddedFont>
      <p:font typeface="Calibri" panose="020F0502020204030204" charset="0"/>
      <p:regular r:id="rId22"/>
      <p:bold r:id="rId23"/>
      <p:italic r:id="rId24"/>
      <p:boldItalic r:id="rId25"/>
    </p:embeddedFont>
    <p:embeddedFont>
      <p:font typeface="Calibri Light" panose="020F0302020204030204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F"/>
    <a:srgbClr val="D3C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5196" autoAdjust="0"/>
  </p:normalViewPr>
  <p:slideViewPr>
    <p:cSldViewPr snapToGrid="0">
      <p:cViewPr varScale="1">
        <p:scale>
          <a:sx n="83" d="100"/>
          <a:sy n="83" d="100"/>
        </p:scale>
        <p:origin x="78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27EEA-A3F0-4D63-807B-6CC8E9A9DE83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DBDCE-56CD-49E6-84D9-B478B3000383}" type="slidenum">
              <a:rPr lang="en-MY" smtClean="0"/>
            </a:fld>
            <a:endParaRPr lang="en-MY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5.wdp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9.wdp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44.wdp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15.wdp"/><Relationship Id="rId8" Type="http://schemas.openxmlformats.org/officeDocument/2006/relationships/image" Target="../media/image14.png"/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1.xml"/><Relationship Id="rId13" Type="http://schemas.microsoft.com/office/2007/relationships/hdphoto" Target="../media/image19.wdp"/><Relationship Id="rId12" Type="http://schemas.openxmlformats.org/officeDocument/2006/relationships/image" Target="../media/image18.png"/><Relationship Id="rId11" Type="http://schemas.microsoft.com/office/2007/relationships/hdphoto" Target="../media/image17.wdp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accent5">
                <a:lumMod val="40000"/>
                <a:lumOff val="60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1432560" y="15017262"/>
            <a:ext cx="15057120" cy="8011674"/>
          </a:xfrm>
          <a:prstGeom prst="ellipse">
            <a:avLst/>
          </a:prstGeom>
          <a:gradFill flip="none" rotWithShape="1">
            <a:gsLst>
              <a:gs pos="15000">
                <a:srgbClr val="13223D"/>
              </a:gs>
              <a:gs pos="46000">
                <a:schemeClr val="tx1"/>
              </a:gs>
              <a:gs pos="87000">
                <a:schemeClr val="tx1"/>
              </a:gs>
              <a:gs pos="0">
                <a:schemeClr val="accent1">
                  <a:lumMod val="50000"/>
                </a:schemeClr>
              </a:gs>
            </a:gsLst>
            <a:lin ang="54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79000">
                  <a:schemeClr val="accent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accent1">
                <a:alpha val="95000"/>
                <a:lumMod val="55000"/>
              </a:schemeClr>
            </a:gs>
            <a:gs pos="25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3D Model 1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3259" y="139964"/>
            <a:ext cx="3177300" cy="6578071"/>
          </a:xfrm>
          <a:prstGeom prst="rect">
            <a:avLst/>
          </a:prstGeom>
        </p:spPr>
      </p:pic>
      <p:sp>
        <p:nvSpPr>
          <p:cNvPr id="2" name="testbox 666"/>
          <p:cNvSpPr txBox="1"/>
          <p:nvPr/>
        </p:nvSpPr>
        <p:spPr>
          <a:xfrm>
            <a:off x="1003538" y="795599"/>
            <a:ext cx="68557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ITC Avant Garde Gothic" pitchFamily="50" charset="0"/>
              </a:rPr>
              <a:t>TEAM WORKING</a:t>
            </a:r>
            <a:endParaRPr lang="en-US" sz="45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3860839" y="7064146"/>
            <a:ext cx="10668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800" dirty="0">
              <a:solidFill>
                <a:schemeClr val="bg1"/>
              </a:solidFill>
              <a:latin typeface="ITC Avant Garde Gothic" pitchFamily="50" charset="0"/>
            </a:endParaRPr>
          </a:p>
          <a:p>
            <a:endParaRPr lang="en-MY" sz="138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1" y="2341562"/>
            <a:ext cx="3871159" cy="2174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03" y="438231"/>
            <a:ext cx="3011812" cy="5981535"/>
          </a:xfrm>
          <a:prstGeom prst="rect">
            <a:avLst/>
          </a:prstGeom>
        </p:spPr>
      </p:pic>
      <p:sp>
        <p:nvSpPr>
          <p:cNvPr id="13" name="testbox 666"/>
          <p:cNvSpPr txBox="1"/>
          <p:nvPr/>
        </p:nvSpPr>
        <p:spPr>
          <a:xfrm>
            <a:off x="2412022" y="4516438"/>
            <a:ext cx="349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ln w="0"/>
                <a:solidFill>
                  <a:schemeClr val="bg2"/>
                </a:solidFill>
                <a:latin typeface="ITC Avant Garde Gothic" pitchFamily="50" charset="0"/>
              </a:rPr>
              <a:t>This pics is about discussion of idea of design thinking</a:t>
            </a:r>
            <a:endParaRPr lang="en-MY" sz="2400" u="sng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15" name="testbox 666"/>
          <p:cNvSpPr txBox="1"/>
          <p:nvPr/>
        </p:nvSpPr>
        <p:spPr>
          <a:xfrm>
            <a:off x="3316945" y="5651792"/>
            <a:ext cx="3496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>
                <a:ln w="0"/>
                <a:solidFill>
                  <a:schemeClr val="bg2"/>
                </a:solidFill>
                <a:latin typeface="ITC Avant Garde Gothic" pitchFamily="50" charset="0"/>
              </a:rPr>
              <a:t>This telegram group chat is usually where we discuss for our project at</a:t>
            </a:r>
            <a:endParaRPr lang="en-MY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16" name="Arrow: Curved Down 15"/>
          <p:cNvSpPr/>
          <p:nvPr/>
        </p:nvSpPr>
        <p:spPr>
          <a:xfrm rot="20321977">
            <a:off x="6229798" y="5029758"/>
            <a:ext cx="989684" cy="456504"/>
          </a:xfrm>
          <a:prstGeom prst="curvedDownArrow">
            <a:avLst>
              <a:gd name="adj1" fmla="val 25000"/>
              <a:gd name="adj2" fmla="val 62965"/>
              <a:gd name="adj3" fmla="val 678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40000"/>
              </a:schemeClr>
            </a:gs>
            <a:gs pos="79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D Model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031" y="-116929"/>
            <a:ext cx="3758425" cy="7298002"/>
          </a:xfrm>
          <a:prstGeom prst="rect">
            <a:avLst/>
          </a:prstGeom>
        </p:spPr>
      </p:pic>
      <p:sp>
        <p:nvSpPr>
          <p:cNvPr id="2" name="testbox 666"/>
          <p:cNvSpPr txBox="1"/>
          <p:nvPr/>
        </p:nvSpPr>
        <p:spPr>
          <a:xfrm>
            <a:off x="3064081" y="1997839"/>
            <a:ext cx="5062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ITC Avant Garde Gothic" pitchFamily="50" charset="0"/>
              </a:rPr>
              <a:t>Potential New Solution</a:t>
            </a:r>
            <a:endParaRPr lang="en-MY" sz="60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3860839" y="7064146"/>
            <a:ext cx="10668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800" dirty="0">
              <a:solidFill>
                <a:schemeClr val="bg1"/>
              </a:solidFill>
              <a:latin typeface="ITC Avant Garde Gothic" pitchFamily="50" charset="0"/>
            </a:endParaRPr>
          </a:p>
          <a:p>
            <a:endParaRPr lang="en-MY" sz="138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6" b="90351" l="9585" r="91214">
                        <a14:foregroundMark x1="47764" y1="90351" x2="51278" y2="90058"/>
                        <a14:foregroundMark x1="18690" y1="65497" x2="22524" y2="63743"/>
                        <a14:foregroundMark x1="11022" y1="52047" x2="13738" y2="50731"/>
                        <a14:foregroundMark x1="12939" y1="37719" x2="14856" y2="38450"/>
                        <a14:foregroundMark x1="14058" y1="23392" x2="15974" y2="24708"/>
                        <a14:foregroundMark x1="29872" y1="11404" x2="31789" y2="14620"/>
                        <a14:foregroundMark x1="50958" y1="4678" x2="50958" y2="8626"/>
                        <a14:foregroundMark x1="70128" y1="11404" x2="68850" y2="13889"/>
                        <a14:foregroundMark x1="85463" y1="21930" x2="83546" y2="22953"/>
                        <a14:foregroundMark x1="90415" y1="38743" x2="86581" y2="38743"/>
                        <a14:foregroundMark x1="91214" y1="53216" x2="86901" y2="52047"/>
                        <a14:foregroundMark x1="81949" y1="67251" x2="80351" y2="65789"/>
                        <a14:foregroundMark x1="49361" y1="74269" x2="58626" y2="76023"/>
                        <a14:foregroundMark x1="40096" y1="76023" x2="50319" y2="75292"/>
                        <a14:foregroundMark x1="50319" y1="75292" x2="51278" y2="75292"/>
                        <a14:foregroundMark x1="45527" y1="82310" x2="57827" y2="84064"/>
                        <a14:foregroundMark x1="42013" y1="83041" x2="45208" y2="83041"/>
                        <a14:foregroundMark x1="47444" y1="88596" x2="55112" y2="88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2669">
            <a:off x="2166116" y="1981409"/>
            <a:ext cx="2186305" cy="238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40000"/>
              </a:schemeClr>
            </a:gs>
            <a:gs pos="79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stbox 666"/>
          <p:cNvSpPr txBox="1"/>
          <p:nvPr/>
        </p:nvSpPr>
        <p:spPr>
          <a:xfrm>
            <a:off x="1239338" y="1482510"/>
            <a:ext cx="79480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1">
                    <a:lumMod val="60000"/>
                    <a:lumOff val="40000"/>
                  </a:schemeClr>
                </a:solidFill>
                <a:latin typeface="ITC Avant Garde Gothic" pitchFamily="50" charset="0"/>
              </a:rPr>
              <a:t>AN APPLICATION</a:t>
            </a:r>
            <a:endParaRPr lang="en-MY" sz="4500" dirty="0">
              <a:solidFill>
                <a:schemeClr val="accent1">
                  <a:lumMod val="60000"/>
                  <a:lumOff val="40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2" name="3D Model 1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5771" y="-54445"/>
            <a:ext cx="3351208" cy="7134103"/>
          </a:xfrm>
          <a:prstGeom prst="rect">
            <a:avLst/>
          </a:prstGeom>
        </p:spPr>
      </p:pic>
      <p:sp>
        <p:nvSpPr>
          <p:cNvPr id="6" name="testbox 666"/>
          <p:cNvSpPr txBox="1"/>
          <p:nvPr/>
        </p:nvSpPr>
        <p:spPr>
          <a:xfrm>
            <a:off x="1239338" y="2727776"/>
            <a:ext cx="5520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An application that completely halts all entertainment apps so that we stop wasting time and actually focus on important tasks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lumMod val="51000"/>
              </a:schemeClr>
            </a:gs>
            <a:gs pos="79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1"/>
          <p:cNvSpPr txBox="1"/>
          <p:nvPr/>
        </p:nvSpPr>
        <p:spPr>
          <a:xfrm>
            <a:off x="953306" y="1881613"/>
            <a:ext cx="659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Gothic" pitchFamily="50" charset="0"/>
              </a:rPr>
              <a:t>“Escape the Phone”</a:t>
            </a:r>
            <a:endParaRPr lang="en-MY" sz="36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7" name="testbox 666"/>
          <p:cNvSpPr txBox="1"/>
          <p:nvPr/>
        </p:nvSpPr>
        <p:spPr>
          <a:xfrm>
            <a:off x="953306" y="2903642"/>
            <a:ext cx="65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Which can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Limit screen time when using specific apps</a:t>
            </a:r>
            <a:r>
              <a:rPr lang="en-MY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 (social media/games)</a:t>
            </a:r>
            <a:endParaRPr lang="en-MY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Full screen reminder pop up</a:t>
            </a:r>
            <a:endParaRPr lang="en-MY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Make you can’t use your phone in a limited time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 useBgFill="1">
        <p:nvSpPr>
          <p:cNvPr id="3" name="Rectangle 2"/>
          <p:cNvSpPr/>
          <p:nvPr/>
        </p:nvSpPr>
        <p:spPr>
          <a:xfrm>
            <a:off x="1865053" y="5205047"/>
            <a:ext cx="4925391" cy="2801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 useBgFill="1">
        <p:nvSpPr>
          <p:cNvPr id="5" name="Rectangle 4"/>
          <p:cNvSpPr/>
          <p:nvPr/>
        </p:nvSpPr>
        <p:spPr>
          <a:xfrm>
            <a:off x="1865054" y="-570125"/>
            <a:ext cx="4925391" cy="20237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9" name="3D Model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5566" y="306251"/>
            <a:ext cx="3143128" cy="5948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389" y1="46250" x2="46389" y2="49531"/>
                        <a14:foregroundMark x1="49167" y1="52031" x2="56389" y2="4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62" t="38669" r="41676" b="40664"/>
          <a:stretch>
            <a:fillRect/>
          </a:stretch>
        </p:blipFill>
        <p:spPr>
          <a:xfrm>
            <a:off x="9098115" y="1671189"/>
            <a:ext cx="1138030" cy="246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lumMod val="51000"/>
              </a:schemeClr>
            </a:gs>
            <a:gs pos="79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" name="3D Model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5545" y="410536"/>
            <a:ext cx="2915920" cy="6036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5" y="2232660"/>
            <a:ext cx="2392680" cy="2392680"/>
          </a:xfrm>
          <a:prstGeom prst="rect">
            <a:avLst/>
          </a:prstGeom>
        </p:spPr>
      </p:pic>
      <p:sp>
        <p:nvSpPr>
          <p:cNvPr id="13" name="testbox 666"/>
          <p:cNvSpPr txBox="1"/>
          <p:nvPr/>
        </p:nvSpPr>
        <p:spPr>
          <a:xfrm>
            <a:off x="6823923" y="2613392"/>
            <a:ext cx="3398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ITC Avant Garde Gothic" pitchFamily="50" charset="0"/>
              </a:rPr>
              <a:t>Product</a:t>
            </a:r>
            <a:endParaRPr lang="en-US" sz="5000" dirty="0">
              <a:solidFill>
                <a:schemeClr val="bg1"/>
              </a:solidFill>
              <a:latin typeface="ITC Avant Garde Gothic" pitchFamily="50" charset="0"/>
            </a:endParaRP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ITC Avant Garde Gothic" pitchFamily="50" charset="0"/>
              </a:rPr>
              <a:t>Prototype</a:t>
            </a:r>
            <a:endParaRPr lang="en-MY" sz="50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lumMod val="40000"/>
              </a:schemeClr>
            </a:gs>
            <a:gs pos="79000">
              <a:schemeClr val="tx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1"/>
          <p:cNvSpPr txBox="1"/>
          <p:nvPr/>
        </p:nvSpPr>
        <p:spPr>
          <a:xfrm>
            <a:off x="4542532" y="1739677"/>
            <a:ext cx="570248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  <a:latin typeface="ITC Avant Garde Gothic" pitchFamily="50" charset="0"/>
              </a:rPr>
              <a:t>No More Addicted to your phone ! ! !</a:t>
            </a:r>
            <a:endParaRPr lang="en-MY" sz="55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!!text1"/>
          <p:cNvSpPr txBox="1"/>
          <p:nvPr/>
        </p:nvSpPr>
        <p:spPr>
          <a:xfrm>
            <a:off x="4031486" y="7241329"/>
            <a:ext cx="41290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TC Avant Garde Gothic" pitchFamily="50" charset="0"/>
              </a:rPr>
              <a:t>Thank you.</a:t>
            </a:r>
            <a:endParaRPr lang="en-MY" sz="50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pic>
        <p:nvPicPr>
          <p:cNvPr id="3" name="3D Model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486" y="213360"/>
            <a:ext cx="3173119" cy="6756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935" y1="27375" x2="62483" y2="57125"/>
                        <a14:foregroundMark x1="66532" y1="29375" x2="31984" y2="6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806">
            <a:off x="644157" y="1337979"/>
            <a:ext cx="3980726" cy="429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1">
                <a:lumMod val="85000"/>
                <a:lumOff val="15000"/>
              </a:schemeClr>
            </a:gs>
            <a:gs pos="64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1"/>
          <p:cNvSpPr txBox="1"/>
          <p:nvPr/>
        </p:nvSpPr>
        <p:spPr>
          <a:xfrm>
            <a:off x="4229605" y="1431152"/>
            <a:ext cx="37327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ITC Avant Garde Gothic" pitchFamily="50" charset="0"/>
              </a:rPr>
              <a:t>Thank you.</a:t>
            </a:r>
            <a:endParaRPr lang="en-MY" sz="50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2108255" y="-725192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2809450" y="-36347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" name="3D Model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7396" y="-576087"/>
            <a:ext cx="16266791" cy="1486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chemeClr val="accent1">
                <a:lumMod val="59000"/>
              </a:schemeClr>
            </a:gs>
            <a:gs pos="62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52509" y="0"/>
            <a:ext cx="4239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Technology and Information System</a:t>
            </a:r>
            <a:endParaRPr lang="en-US" sz="11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  <a:p>
            <a:pPr algn="r"/>
            <a:r>
              <a:rPr lang="en-US" sz="11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 (SECP1513)-05</a:t>
            </a:r>
            <a:endParaRPr lang="en-US" sz="11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-1432560" y="4282635"/>
            <a:ext cx="15057120" cy="8011674"/>
          </a:xfrm>
          <a:prstGeom prst="ellipse">
            <a:avLst/>
          </a:prstGeom>
          <a:gradFill flip="none" rotWithShape="1">
            <a:gsLst>
              <a:gs pos="27000">
                <a:schemeClr val="tx1"/>
              </a:gs>
              <a:gs pos="87000">
                <a:schemeClr val="tx1"/>
              </a:gs>
              <a:gs pos="0">
                <a:schemeClr val="accent1">
                  <a:lumMod val="48000"/>
                </a:schemeClr>
              </a:gs>
            </a:gsLst>
            <a:lin ang="54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79000">
                  <a:schemeClr val="accent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1778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GROUP 7</a:t>
            </a:r>
            <a:endParaRPr lang="en-MY" dirty="0"/>
          </a:p>
          <a:p>
            <a:pPr algn="ctr"/>
            <a:r>
              <a:rPr lang="en-MY" dirty="0"/>
              <a:t>Ivor Barrie </a:t>
            </a:r>
            <a:r>
              <a:rPr lang="en-MY" dirty="0" err="1"/>
              <a:t>Jaffery</a:t>
            </a:r>
            <a:r>
              <a:rPr lang="en-MY" dirty="0"/>
              <a:t>				A23CS0087</a:t>
            </a:r>
            <a:endParaRPr lang="en-MY" dirty="0"/>
          </a:p>
          <a:p>
            <a:pPr algn="ctr"/>
            <a:r>
              <a:rPr lang="en-MY" dirty="0" err="1"/>
              <a:t>Tegar</a:t>
            </a:r>
            <a:r>
              <a:rPr lang="en-MY" dirty="0"/>
              <a:t> </a:t>
            </a:r>
            <a:r>
              <a:rPr lang="en-MY" dirty="0" err="1"/>
              <a:t>Insan</a:t>
            </a:r>
            <a:r>
              <a:rPr lang="en-MY" dirty="0"/>
              <a:t> </a:t>
            </a:r>
            <a:r>
              <a:rPr lang="en-MY" dirty="0" err="1"/>
              <a:t>Tohaga</a:t>
            </a:r>
            <a:r>
              <a:rPr lang="en-MY" dirty="0"/>
              <a:t>				A22EC4043</a:t>
            </a:r>
            <a:endParaRPr lang="en-MY" dirty="0"/>
          </a:p>
          <a:p>
            <a:pPr algn="ctr"/>
            <a:r>
              <a:rPr lang="en-MY" dirty="0" err="1"/>
              <a:t>Liow</a:t>
            </a:r>
            <a:r>
              <a:rPr lang="en-MY" dirty="0"/>
              <a:t> Jia Feng				A23CS0302</a:t>
            </a:r>
            <a:endParaRPr lang="en-MY" dirty="0"/>
          </a:p>
          <a:p>
            <a:pPr algn="ctr"/>
            <a:r>
              <a:rPr lang="en-MY" dirty="0"/>
              <a:t>Koo Xuan					A23CS0300</a:t>
            </a:r>
            <a:endParaRPr lang="en-MY" dirty="0"/>
          </a:p>
          <a:p>
            <a:pPr algn="ctr"/>
            <a:r>
              <a:rPr lang="en-MY" dirty="0"/>
              <a:t>Muhamad Danish </a:t>
            </a:r>
            <a:r>
              <a:rPr lang="en-MY" dirty="0" err="1"/>
              <a:t>Aiman</a:t>
            </a:r>
            <a:r>
              <a:rPr lang="en-MY" dirty="0"/>
              <a:t> Bin Muhamad </a:t>
            </a:r>
            <a:r>
              <a:rPr lang="en-MY" dirty="0" err="1"/>
              <a:t>Irwan</a:t>
            </a:r>
            <a:r>
              <a:rPr lang="en-MY" dirty="0"/>
              <a:t>	A23CS0115</a:t>
            </a:r>
            <a:endParaRPr lang="en-MY" dirty="0"/>
          </a:p>
        </p:txBody>
      </p:sp>
      <p:sp>
        <p:nvSpPr>
          <p:cNvPr id="7" name="Oval 6"/>
          <p:cNvSpPr/>
          <p:nvPr/>
        </p:nvSpPr>
        <p:spPr>
          <a:xfrm>
            <a:off x="4223792" y="4282635"/>
            <a:ext cx="3744415" cy="457005"/>
          </a:xfrm>
          <a:prstGeom prst="ellipse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nope"/>
          <p:cNvSpPr txBox="1"/>
          <p:nvPr/>
        </p:nvSpPr>
        <p:spPr>
          <a:xfrm>
            <a:off x="4090062" y="2525521"/>
            <a:ext cx="401187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ITC Avant Garde Gothic" pitchFamily="50" charset="0"/>
              </a:rPr>
              <a:t>Do you always waste your time on phone ?</a:t>
            </a:r>
            <a:endParaRPr lang="en-US" sz="35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 rot="242361">
            <a:off x="-2145859" y="-399135"/>
            <a:ext cx="1426599" cy="80116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/>
          <p:cNvSpPr/>
          <p:nvPr/>
        </p:nvSpPr>
        <p:spPr>
          <a:xfrm rot="242361">
            <a:off x="12680738" y="-576837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!!text1"/>
          <p:cNvSpPr txBox="1"/>
          <p:nvPr/>
        </p:nvSpPr>
        <p:spPr>
          <a:xfrm>
            <a:off x="-5403019" y="1762771"/>
            <a:ext cx="659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Problem : 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Smartphone Addiction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073" b="97755" l="442" r="94040">
                        <a14:foregroundMark x1="9051" y1="43351" x2="10596" y2="63385"/>
                        <a14:foregroundMark x1="10596" y1="63385" x2="14790" y2="49741"/>
                        <a14:foregroundMark x1="14790" y1="49741" x2="11038" y2="55613"/>
                        <a14:foregroundMark x1="6623" y1="52332" x2="6181" y2="61140"/>
                        <a14:foregroundMark x1="6181" y1="61140" x2="5077" y2="61140"/>
                        <a14:foregroundMark x1="883" y1="66839" x2="1104" y2="69085"/>
                        <a14:foregroundMark x1="16115" y1="92919" x2="27815" y2="95337"/>
                        <a14:foregroundMark x1="27815" y1="95337" x2="31126" y2="94301"/>
                        <a14:foregroundMark x1="27152" y1="97064" x2="40618" y2="96718"/>
                        <a14:foregroundMark x1="40618" y1="96718" x2="42384" y2="97927"/>
                        <a14:foregroundMark x1="41722" y1="58895" x2="50110" y2="57513"/>
                        <a14:foregroundMark x1="33775" y1="68048" x2="34879" y2="66667"/>
                        <a14:foregroundMark x1="39294" y1="8463" x2="36424" y2="14162"/>
                        <a14:foregroundMark x1="38190" y1="5354" x2="30464" y2="12781"/>
                        <a14:foregroundMark x1="30464" y1="12781" x2="35320" y2="20725"/>
                        <a14:foregroundMark x1="39735" y1="2073" x2="39735" y2="2073"/>
                        <a14:foregroundMark x1="92494" y1="35233" x2="92494" y2="35233"/>
                        <a14:foregroundMark x1="94040" y1="42314" x2="94040" y2="42314"/>
                        <a14:foregroundMark x1="87638" y1="29879" x2="87638" y2="2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9428">
            <a:off x="348408" y="335167"/>
            <a:ext cx="3505387" cy="4480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7" b="99828" l="1737" r="96526">
                        <a14:foregroundMark x1="34491" y1="7033" x2="34739" y2="8919"/>
                        <a14:foregroundMark x1="39206" y1="4803" x2="44169" y2="13208"/>
                        <a14:foregroundMark x1="43672" y1="2058" x2="43672" y2="2058"/>
                        <a14:foregroundMark x1="6948" y1="40652" x2="8933" y2="43568"/>
                        <a14:foregroundMark x1="2233" y1="37393" x2="2233" y2="38079"/>
                        <a14:foregroundMark x1="93548" y1="69297" x2="92804" y2="70669"/>
                        <a14:foregroundMark x1="54342" y1="84048" x2="54839" y2="88336"/>
                        <a14:foregroundMark x1="97022" y1="71527" x2="95533" y2="73242"/>
                        <a14:foregroundMark x1="73945" y1="92967" x2="63524" y2="95197"/>
                        <a14:foregroundMark x1="53350" y1="98628" x2="55087" y2="9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210">
            <a:off x="8858250" y="717483"/>
            <a:ext cx="2891351" cy="4182773"/>
          </a:xfrm>
          <a:prstGeom prst="rect">
            <a:avLst/>
          </a:prstGeom>
        </p:spPr>
      </p:pic>
      <p:pic>
        <p:nvPicPr>
          <p:cNvPr id="22" name="3D Model 2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 rot="21248189">
            <a:off x="3111097" y="860048"/>
            <a:ext cx="507335" cy="10440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163144" y="4413636"/>
            <a:ext cx="5865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GROUP 7</a:t>
            </a:r>
            <a:endParaRPr lang="en-MY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MY" dirty="0">
                <a:solidFill>
                  <a:schemeClr val="accent5">
                    <a:lumMod val="20000"/>
                    <a:lumOff val="8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Ivor Barrie </a:t>
            </a:r>
            <a:r>
              <a:rPr lang="en-MY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Jaffery</a:t>
            </a:r>
            <a:r>
              <a:rPr lang="en-MY" dirty="0">
                <a:solidFill>
                  <a:schemeClr val="accent5">
                    <a:lumMod val="20000"/>
                    <a:lumOff val="8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						A23CS0087</a:t>
            </a:r>
            <a:endParaRPr lang="en-MY" dirty="0">
              <a:solidFill>
                <a:schemeClr val="accent5">
                  <a:lumMod val="20000"/>
                  <a:lumOff val="8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MY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Tegar</a:t>
            </a:r>
            <a:r>
              <a:rPr lang="en-MY" dirty="0">
                <a:solidFill>
                  <a:schemeClr val="accent5">
                    <a:lumMod val="40000"/>
                    <a:lumOff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MY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Insan</a:t>
            </a:r>
            <a:r>
              <a:rPr lang="en-MY" dirty="0">
                <a:solidFill>
                  <a:schemeClr val="accent5">
                    <a:lumMod val="40000"/>
                    <a:lumOff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MY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Tohaga</a:t>
            </a:r>
            <a:r>
              <a:rPr lang="en-MY" dirty="0">
                <a:solidFill>
                  <a:schemeClr val="accent5">
                    <a:lumMod val="40000"/>
                    <a:lumOff val="6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						A22EC4043</a:t>
            </a:r>
            <a:endParaRPr lang="en-MY" dirty="0">
              <a:solidFill>
                <a:schemeClr val="accent5">
                  <a:lumMod val="40000"/>
                  <a:lumOff val="6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MY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Liow</a:t>
            </a:r>
            <a:r>
              <a:rPr lang="en-MY" dirty="0">
                <a:solidFill>
                  <a:schemeClr val="accent5">
                    <a:lumMod val="60000"/>
                    <a:lumOff val="4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Jia Feng								A23CS0302</a:t>
            </a:r>
            <a:endParaRPr lang="en-MY" dirty="0">
              <a:solidFill>
                <a:schemeClr val="accent5">
                  <a:lumMod val="60000"/>
                  <a:lumOff val="4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MY" dirty="0">
                <a:solidFill>
                  <a:schemeClr val="accent5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Koo Xuan									A23CS0300</a:t>
            </a:r>
            <a:endParaRPr lang="en-MY" dirty="0">
              <a:solidFill>
                <a:schemeClr val="accent5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MY" dirty="0">
                <a:solidFill>
                  <a:schemeClr val="accent5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Muhamad Danish </a:t>
            </a:r>
            <a:r>
              <a:rPr lang="en-MY" dirty="0" err="1">
                <a:solidFill>
                  <a:schemeClr val="accent5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Aiman</a:t>
            </a:r>
            <a:r>
              <a:rPr lang="en-MY" dirty="0">
                <a:solidFill>
                  <a:schemeClr val="accent5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Bin Muhamad </a:t>
            </a:r>
            <a:r>
              <a:rPr lang="en-MY" dirty="0" err="1">
                <a:solidFill>
                  <a:schemeClr val="accent5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Irwan</a:t>
            </a:r>
            <a:r>
              <a:rPr lang="en-MY" dirty="0">
                <a:solidFill>
                  <a:schemeClr val="accent5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	A23CS0115</a:t>
            </a:r>
            <a:endParaRPr lang="en-MY" dirty="0">
              <a:solidFill>
                <a:schemeClr val="accent5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35000"/>
                <a:alpha val="90000"/>
              </a:schemeClr>
            </a:gs>
            <a:gs pos="79000">
              <a:schemeClr val="tx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1"/>
          <p:cNvSpPr txBox="1"/>
          <p:nvPr/>
        </p:nvSpPr>
        <p:spPr>
          <a:xfrm>
            <a:off x="4559642" y="1262157"/>
            <a:ext cx="745963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>
                <a:solidFill>
                  <a:srgbClr val="5B9BD5">
                    <a:lumMod val="20000"/>
                    <a:lumOff val="80000"/>
                  </a:srgbClr>
                </a:solidFill>
                <a:latin typeface="ITC Avant Garde Gothic" pitchFamily="50" charset="0"/>
              </a:rPr>
              <a:t>Problem : </a:t>
            </a:r>
            <a:endParaRPr lang="en-US" sz="4000" dirty="0">
              <a:solidFill>
                <a:srgbClr val="5B9BD5">
                  <a:lumMod val="20000"/>
                  <a:lumOff val="80000"/>
                </a:srgbClr>
              </a:solidFill>
              <a:latin typeface="ITC Avant Garde Gothic" pitchFamily="50" charset="0"/>
            </a:endParaRPr>
          </a:p>
          <a:p>
            <a:pPr lvl="0"/>
            <a:r>
              <a:rPr lang="en-US" sz="45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Smartphone Addiction</a:t>
            </a:r>
            <a:endParaRPr lang="en-US" sz="45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7" name="testbox 666"/>
          <p:cNvSpPr txBox="1"/>
          <p:nvPr/>
        </p:nvSpPr>
        <p:spPr>
          <a:xfrm>
            <a:off x="4688298" y="3011375"/>
            <a:ext cx="53329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MY" sz="2000" b="1" dirty="0">
                <a:solidFill>
                  <a:prstClr val="white"/>
                </a:solidFill>
              </a:rPr>
              <a:t>Which bring negative impact such as :</a:t>
            </a:r>
            <a:endParaRPr lang="en-MY" sz="2000" b="1" dirty="0">
              <a:solidFill>
                <a:prstClr val="white"/>
              </a:solidFill>
            </a:endParaRPr>
          </a:p>
          <a:p>
            <a:pPr lvl="0"/>
            <a:endParaRPr lang="en-MY" sz="2000" b="1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white"/>
                </a:solidFill>
              </a:rPr>
              <a:t>more prone to anxiety and depression</a:t>
            </a:r>
            <a:endParaRPr lang="en-US" sz="2000" b="1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white"/>
                </a:solidFill>
              </a:rPr>
              <a:t>distract students from their studies</a:t>
            </a:r>
            <a:endParaRPr lang="en-US" sz="2000" b="1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white"/>
                </a:solidFill>
              </a:rPr>
              <a:t>social Isolation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" name="3D Model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973" y="981705"/>
            <a:ext cx="2419045" cy="489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</a:schemeClr>
            </a:gs>
            <a:gs pos="79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1675628" y="7326776"/>
            <a:ext cx="15057120" cy="8011674"/>
          </a:xfrm>
          <a:prstGeom prst="ellipse">
            <a:avLst/>
          </a:prstGeom>
          <a:gradFill flip="none" rotWithShape="1">
            <a:gsLst>
              <a:gs pos="27000">
                <a:schemeClr val="tx1"/>
              </a:gs>
              <a:gs pos="87000">
                <a:schemeClr val="tx1"/>
              </a:gs>
              <a:gs pos="0">
                <a:schemeClr val="accent1">
                  <a:lumMod val="48000"/>
                </a:schemeClr>
              </a:gs>
            </a:gsLst>
            <a:lin ang="5400000" scaled="1"/>
            <a:tileRect/>
          </a:gradFill>
          <a:ln w="25400"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79000">
                  <a:schemeClr val="accent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glow rad="177800">
              <a:schemeClr val="accent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!!text1"/>
          <p:cNvSpPr txBox="1"/>
          <p:nvPr/>
        </p:nvSpPr>
        <p:spPr>
          <a:xfrm>
            <a:off x="866917" y="782807"/>
            <a:ext cx="6345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Where’s  the problem come from?</a:t>
            </a:r>
            <a:endParaRPr lang="en-MY" sz="45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7" name="testbox 666"/>
          <p:cNvSpPr txBox="1"/>
          <p:nvPr/>
        </p:nvSpPr>
        <p:spPr>
          <a:xfrm>
            <a:off x="928779" y="2805322"/>
            <a:ext cx="6072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01	Phone are always around us cause </a:t>
            </a:r>
            <a:r>
              <a:rPr lang="en-US" sz="2000" b="1"/>
              <a:t>us 	unintentionally using </a:t>
            </a:r>
            <a:r>
              <a:rPr lang="en-US" sz="2000" b="1" dirty="0"/>
              <a:t>the phone</a:t>
            </a:r>
            <a:endParaRPr lang="en-US" sz="2000" b="1" dirty="0"/>
          </a:p>
          <a:p>
            <a:endParaRPr lang="en-MY" sz="2000" b="1" dirty="0">
              <a:solidFill>
                <a:schemeClr val="bg1"/>
              </a:solidFill>
              <a:latin typeface="ITC Avant Garde Gothic" pitchFamily="50" charset="0"/>
            </a:endParaRPr>
          </a:p>
          <a:p>
            <a:r>
              <a:rPr lang="en-US" sz="2000" b="1" dirty="0"/>
              <a:t>02	Too many entertainment from the phone</a:t>
            </a:r>
            <a:endParaRPr lang="en-US" sz="2000" b="1" dirty="0"/>
          </a:p>
          <a:p>
            <a:r>
              <a:rPr lang="en-US" sz="2000" b="1" dirty="0"/>
              <a:t>	(e.g. Social Media)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03	Using the phone uncontrol 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813271" y="-576838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" name="3D Model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83" y="918741"/>
            <a:ext cx="2444092" cy="5862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00" y1="31262" x2="47600" y2="40490"/>
                        <a14:foregroundMark x1="47600" y1="40490" x2="49400" y2="48964"/>
                        <a14:foregroundMark x1="49400" y1="48964" x2="55800" y2="42938"/>
                        <a14:foregroundMark x1="55800" y1="42938" x2="55800" y2="41525"/>
                        <a14:foregroundMark x1="62700" y1="30791" x2="62900" y2="36723"/>
                        <a14:foregroundMark x1="49800" y1="23729" x2="48400" y2="44915"/>
                        <a14:foregroundMark x1="25800" y1="45480" x2="21400" y2="50659"/>
                        <a14:foregroundMark x1="28100" y1="49153" x2="26600" y2="52919"/>
                        <a14:foregroundMark x1="45600" y1="36158" x2="46400" y2="57910"/>
                        <a14:foregroundMark x1="42400" y1="66196" x2="48500" y2="71186"/>
                        <a14:foregroundMark x1="48500" y1="71186" x2="56200" y2="68550"/>
                        <a14:foregroundMark x1="56200" y1="68550" x2="57700" y2="66667"/>
                        <a14:foregroundMark x1="61300" y1="53955" x2="44200" y2="59699"/>
                        <a14:foregroundMark x1="70500" y1="48399" x2="72300" y2="51224"/>
                        <a14:foregroundMark x1="74700" y1="46328" x2="76000" y2="49435"/>
                        <a14:foregroundMark x1="67000" y1="26648" x2="66800" y2="33145"/>
                        <a14:foregroundMark x1="65900" y1="31827" x2="65100" y2="36252"/>
                        <a14:foregroundMark x1="64900" y1="30791" x2="64900" y2="30791"/>
                        <a14:foregroundMark x1="68900" y1="32486" x2="63100" y2="3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94" t="19230" r="21191" b="24142"/>
          <a:stretch>
            <a:fillRect/>
          </a:stretch>
        </p:blipFill>
        <p:spPr>
          <a:xfrm>
            <a:off x="10426881" y="76411"/>
            <a:ext cx="1250945" cy="1259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844" y1="18438" x2="15156" y2="29844"/>
                        <a14:foregroundMark x1="15156" y1="29844" x2="15469" y2="44063"/>
                        <a14:foregroundMark x1="15469" y1="44063" x2="25313" y2="64531"/>
                        <a14:foregroundMark x1="25313" y1="64531" x2="39219" y2="74844"/>
                        <a14:foregroundMark x1="39219" y1="74844" x2="47500" y2="76563"/>
                        <a14:foregroundMark x1="47500" y1="76563" x2="56875" y2="71875"/>
                        <a14:foregroundMark x1="56875" y1="71875" x2="65781" y2="54063"/>
                        <a14:foregroundMark x1="65781" y1="54063" x2="67813" y2="45156"/>
                        <a14:foregroundMark x1="67813" y1="45156" x2="64375" y2="33594"/>
                        <a14:foregroundMark x1="64375" y1="33594" x2="45469" y2="20156"/>
                        <a14:foregroundMark x1="45469" y1="20156" x2="33438" y2="20781"/>
                        <a14:foregroundMark x1="33438" y1="20781" x2="45313" y2="19063"/>
                        <a14:foregroundMark x1="45313" y1="19063" x2="58281" y2="19219"/>
                        <a14:foregroundMark x1="58281" y1="19219" x2="76563" y2="27969"/>
                        <a14:foregroundMark x1="76563" y1="27969" x2="81563" y2="35313"/>
                        <a14:foregroundMark x1="81563" y1="35313" x2="82500" y2="54844"/>
                        <a14:foregroundMark x1="82500" y1="54844" x2="79219" y2="63906"/>
                        <a14:foregroundMark x1="79219" y1="63906" x2="74219" y2="70156"/>
                        <a14:foregroundMark x1="74219" y1="70156" x2="58281" y2="75781"/>
                        <a14:foregroundMark x1="58281" y1="75781" x2="44375" y2="74844"/>
                        <a14:foregroundMark x1="44375" y1="74844" x2="35625" y2="66406"/>
                        <a14:foregroundMark x1="35625" y1="66406" x2="33750" y2="53906"/>
                        <a14:foregroundMark x1="33750" y1="53906" x2="38750" y2="42344"/>
                        <a14:foregroundMark x1="38750" y1="42344" x2="50000" y2="35781"/>
                        <a14:foregroundMark x1="50000" y1="35781" x2="61563" y2="37500"/>
                        <a14:foregroundMark x1="61563" y1="37500" x2="65625" y2="44844"/>
                        <a14:foregroundMark x1="65625" y1="44844" x2="62344" y2="56094"/>
                        <a14:foregroundMark x1="62344" y1="56094" x2="51250" y2="59531"/>
                        <a14:foregroundMark x1="51250" y1="59531" x2="45469" y2="53125"/>
                        <a14:foregroundMark x1="45469" y1="53125" x2="45938" y2="45000"/>
                        <a14:foregroundMark x1="45938" y1="45000" x2="59375" y2="50625"/>
                        <a14:foregroundMark x1="59375" y1="50625" x2="56875" y2="61875"/>
                        <a14:foregroundMark x1="56875" y1="61875" x2="37656" y2="69219"/>
                        <a14:foregroundMark x1="37656" y1="69219" x2="29844" y2="77656"/>
                        <a14:foregroundMark x1="29844" y1="77656" x2="21875" y2="72188"/>
                        <a14:foregroundMark x1="21875" y1="72188" x2="22500" y2="81719"/>
                        <a14:foregroundMark x1="22500" y1="81719" x2="41406" y2="84219"/>
                        <a14:foregroundMark x1="41406" y1="84219" x2="70156" y2="79844"/>
                        <a14:foregroundMark x1="70156" y1="79844" x2="78438" y2="73438"/>
                        <a14:foregroundMark x1="78438" y1="73438" x2="85000" y2="33594"/>
                        <a14:foregroundMark x1="85000" y1="33594" x2="79219" y2="24844"/>
                        <a14:foregroundMark x1="79219" y1="24844" x2="59219" y2="14219"/>
                        <a14:foregroundMark x1="59219" y1="14219" x2="50938" y2="12969"/>
                        <a14:foregroundMark x1="50938" y1="12969" x2="44531" y2="14688"/>
                        <a14:foregroundMark x1="55313" y1="36406" x2="45938" y2="59688"/>
                        <a14:foregroundMark x1="45938" y1="59688" x2="44688" y2="46563"/>
                        <a14:foregroundMark x1="44688" y1="46563" x2="43906" y2="57813"/>
                        <a14:foregroundMark x1="43906" y1="57813" x2="38438" y2="68906"/>
                        <a14:foregroundMark x1="38438" y1="68906" x2="45625" y2="48906"/>
                        <a14:foregroundMark x1="45625" y1="48906" x2="56719" y2="37969"/>
                        <a14:foregroundMark x1="56719" y1="37969" x2="61250" y2="57500"/>
                        <a14:foregroundMark x1="61250" y1="57500" x2="56406" y2="68281"/>
                        <a14:foregroundMark x1="56406" y1="68281" x2="49219" y2="57656"/>
                        <a14:foregroundMark x1="59688" y1="45313" x2="56094" y2="53594"/>
                        <a14:foregroundMark x1="56094" y1="53594" x2="57813" y2="45156"/>
                        <a14:foregroundMark x1="57813" y1="45156" x2="41406" y2="42500"/>
                        <a14:foregroundMark x1="41406" y1="42500" x2="16406" y2="56094"/>
                        <a14:foregroundMark x1="16406" y1="56094" x2="39531" y2="57188"/>
                        <a14:foregroundMark x1="39531" y1="57188" x2="56875" y2="52500"/>
                        <a14:foregroundMark x1="56875" y1="52500" x2="59844" y2="48750"/>
                        <a14:foregroundMark x1="26563" y1="30312" x2="21406" y2="53438"/>
                        <a14:foregroundMark x1="21406" y1="53438" x2="24531" y2="32344"/>
                        <a14:foregroundMark x1="24531" y1="32344" x2="26094" y2="28281"/>
                        <a14:foregroundMark x1="32969" y1="23438" x2="40156" y2="32031"/>
                        <a14:foregroundMark x1="40156" y1="32031" x2="41875" y2="31719"/>
                        <a14:foregroundMark x1="41406" y1="22969" x2="48906" y2="25469"/>
                        <a14:foregroundMark x1="37344" y1="25781" x2="45781" y2="25156"/>
                        <a14:foregroundMark x1="45781" y1="25156" x2="55000" y2="25156"/>
                        <a14:foregroundMark x1="55000" y1="25156" x2="22500" y2="26094"/>
                        <a14:foregroundMark x1="22500" y1="26094" x2="45000" y2="23750"/>
                        <a14:foregroundMark x1="45000" y1="23750" x2="33906" y2="22656"/>
                        <a14:foregroundMark x1="33906" y1="22656" x2="65781" y2="24375"/>
                        <a14:foregroundMark x1="65781" y1="24375" x2="40469" y2="23594"/>
                        <a14:foregroundMark x1="74844" y1="31719" x2="76094" y2="62031"/>
                        <a14:foregroundMark x1="76094" y1="62031" x2="76563" y2="37188"/>
                        <a14:foregroundMark x1="77031" y1="31250" x2="79219" y2="53594"/>
                        <a14:foregroundMark x1="79219" y1="53594" x2="76875" y2="66875"/>
                        <a14:foregroundMark x1="74844" y1="72656" x2="67344" y2="75938"/>
                        <a14:foregroundMark x1="67344" y1="75938" x2="36406" y2="77656"/>
                        <a14:foregroundMark x1="73594" y1="17656" x2="63438" y2="13906"/>
                        <a14:foregroundMark x1="63438" y1="13906" x2="27344" y2="14844"/>
                        <a14:foregroundMark x1="27344" y1="14844" x2="21094" y2="24063"/>
                        <a14:foregroundMark x1="21094" y1="24063" x2="19688" y2="42813"/>
                        <a14:foregroundMark x1="19688" y1="42813" x2="23594" y2="68594"/>
                        <a14:foregroundMark x1="23594" y1="68594" x2="25156" y2="71250"/>
                        <a14:foregroundMark x1="81094" y1="58438" x2="82813" y2="67813"/>
                        <a14:foregroundMark x1="82813" y1="67813" x2="80000" y2="76250"/>
                        <a14:foregroundMark x1="80000" y1="76250" x2="72656" y2="83594"/>
                        <a14:foregroundMark x1="72656" y1="83594" x2="69219" y2="84688"/>
                        <a14:backgroundMark x1="8281" y1="5313" x2="156" y2="13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7582">
            <a:off x="7625820" y="1017720"/>
            <a:ext cx="911975" cy="91197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1213068" y="198934"/>
            <a:ext cx="319797" cy="349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  <a:endParaRPr lang="en-MY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21" b="93849" l="5097" r="93146">
                        <a14:foregroundMark x1="53603" y1="30228" x2="50088" y2="51318"/>
                        <a14:foregroundMark x1="50088" y1="51318" x2="58875" y2="32162"/>
                        <a14:foregroundMark x1="58875" y1="32162" x2="50791" y2="46749"/>
                        <a14:foregroundMark x1="50791" y1="46749" x2="50791" y2="58875"/>
                        <a14:foregroundMark x1="50791" y1="58875" x2="59227" y2="49561"/>
                        <a14:foregroundMark x1="59227" y1="49561" x2="58875" y2="32162"/>
                        <a14:foregroundMark x1="58875" y1="32162" x2="48330" y2="23550"/>
                        <a14:foregroundMark x1="48330" y1="23550" x2="39543" y2="30228"/>
                        <a14:foregroundMark x1="39543" y1="30228" x2="41828" y2="44991"/>
                        <a14:foregroundMark x1="41828" y1="44991" x2="50439" y2="52548"/>
                        <a14:foregroundMark x1="50439" y1="52548" x2="61336" y2="49561"/>
                        <a14:foregroundMark x1="61336" y1="49561" x2="64851" y2="36380"/>
                        <a14:foregroundMark x1="64851" y1="36380" x2="57821" y2="26362"/>
                        <a14:foregroundMark x1="57821" y1="26362" x2="44112" y2="31107"/>
                        <a14:foregroundMark x1="44112" y1="31107" x2="38664" y2="44640"/>
                        <a14:foregroundMark x1="38664" y1="44640" x2="43058" y2="55009"/>
                        <a14:foregroundMark x1="43058" y1="55009" x2="52021" y2="53779"/>
                        <a14:foregroundMark x1="52021" y1="53779" x2="56063" y2="40246"/>
                        <a14:foregroundMark x1="56063" y1="40246" x2="50615" y2="28822"/>
                        <a14:foregroundMark x1="50615" y1="28822" x2="42004" y2="45870"/>
                        <a14:foregroundMark x1="42004" y1="45870" x2="53251" y2="65729"/>
                        <a14:foregroundMark x1="53251" y1="65729" x2="66432" y2="70123"/>
                        <a14:foregroundMark x1="66432" y1="70123" x2="71529" y2="58699"/>
                        <a14:foregroundMark x1="71529" y1="58699" x2="63796" y2="37434"/>
                        <a14:foregroundMark x1="63796" y1="37434" x2="46221" y2="27417"/>
                        <a14:foregroundMark x1="46221" y1="27417" x2="18278" y2="37786"/>
                        <a14:foregroundMark x1="18278" y1="37786" x2="9139" y2="61687"/>
                        <a14:foregroundMark x1="9139" y1="61687" x2="21793" y2="80844"/>
                        <a14:foregroundMark x1="21793" y1="80844" x2="44815" y2="86643"/>
                        <a14:foregroundMark x1="44815" y1="86643" x2="62566" y2="79438"/>
                        <a14:foregroundMark x1="62566" y1="79438" x2="73814" y2="63620"/>
                        <a14:foregroundMark x1="73814" y1="63620" x2="74165" y2="50967"/>
                        <a14:foregroundMark x1="74165" y1="50967" x2="64323" y2="43234"/>
                        <a14:foregroundMark x1="64323" y1="43234" x2="36380" y2="42531"/>
                        <a14:foregroundMark x1="36380" y1="42531" x2="34622" y2="57645"/>
                        <a14:foregroundMark x1="34622" y1="57645" x2="53954" y2="71178"/>
                        <a14:foregroundMark x1="53954" y1="71178" x2="73111" y2="71705"/>
                        <a14:foregroundMark x1="73111" y1="71705" x2="78910" y2="59051"/>
                        <a14:foregroundMark x1="78910" y1="59051" x2="71002" y2="39543"/>
                        <a14:foregroundMark x1="71002" y1="39543" x2="51670" y2="31459"/>
                        <a14:foregroundMark x1="51670" y1="31459" x2="40949" y2="43058"/>
                        <a14:foregroundMark x1="40949" y1="43058" x2="45518" y2="63972"/>
                        <a14:foregroundMark x1="45518" y1="63972" x2="56063" y2="77680"/>
                        <a14:foregroundMark x1="56063" y1="77680" x2="63093" y2="61336"/>
                        <a14:foregroundMark x1="63093" y1="61336" x2="49912" y2="33743"/>
                        <a14:foregroundMark x1="49912" y1="33743" x2="34271" y2="26889"/>
                        <a14:foregroundMark x1="34271" y1="26889" x2="31107" y2="40598"/>
                        <a14:foregroundMark x1="31107" y1="40598" x2="43409" y2="58699"/>
                        <a14:foregroundMark x1="43409" y1="58699" x2="63269" y2="71353"/>
                        <a14:foregroundMark x1="63269" y1="71353" x2="72232" y2="66960"/>
                        <a14:foregroundMark x1="72232" y1="66960" x2="72056" y2="51670"/>
                        <a14:foregroundMark x1="72056" y1="51670" x2="64675" y2="39895"/>
                        <a14:foregroundMark x1="64675" y1="39895" x2="54833" y2="48858"/>
                        <a14:foregroundMark x1="54833" y1="48858" x2="62039" y2="58875"/>
                        <a14:foregroundMark x1="62039" y1="58875" x2="64675" y2="47803"/>
                        <a14:foregroundMark x1="64675" y1="47803" x2="52900" y2="34798"/>
                        <a14:foregroundMark x1="52900" y1="34798" x2="41301" y2="34798"/>
                        <a14:foregroundMark x1="41301" y1="34798" x2="40070" y2="46046"/>
                        <a14:foregroundMark x1="40070" y1="46046" x2="51494" y2="56063"/>
                        <a14:foregroundMark x1="51494" y1="56063" x2="62566" y2="55360"/>
                        <a14:foregroundMark x1="62566" y1="55360" x2="63796" y2="41125"/>
                        <a14:foregroundMark x1="63796" y1="41125" x2="58172" y2="26186"/>
                        <a14:foregroundMark x1="58172" y1="26186" x2="48506" y2="16872"/>
                        <a14:foregroundMark x1="48506" y1="16872" x2="39543" y2="15290"/>
                        <a14:foregroundMark x1="39543" y1="15290" x2="48155" y2="12127"/>
                        <a14:foregroundMark x1="48155" y1="12127" x2="58524" y2="15641"/>
                        <a14:foregroundMark x1="58524" y1="15641" x2="67135" y2="24429"/>
                        <a14:foregroundMark x1="67135" y1="24429" x2="76274" y2="44464"/>
                        <a14:foregroundMark x1="76274" y1="44464" x2="75747" y2="56239"/>
                        <a14:foregroundMark x1="75747" y1="56239" x2="81195" y2="35149"/>
                        <a14:foregroundMark x1="81195" y1="35149" x2="85237" y2="44464"/>
                        <a14:foregroundMark x1="85237" y1="44464" x2="84886" y2="54306"/>
                        <a14:foregroundMark x1="84886" y1="54306" x2="80844" y2="62742"/>
                        <a14:foregroundMark x1="80844" y1="62742" x2="86643" y2="54130"/>
                        <a14:foregroundMark x1="86643" y1="54130" x2="87346" y2="44815"/>
                        <a14:foregroundMark x1="87346" y1="44815" x2="78032" y2="25308"/>
                        <a14:foregroundMark x1="78032" y1="25308" x2="71529" y2="18629"/>
                        <a14:foregroundMark x1="71529" y1="18629" x2="62566" y2="13357"/>
                        <a14:foregroundMark x1="62566" y1="13357" x2="51670" y2="12654"/>
                        <a14:foregroundMark x1="51670" y1="12654" x2="32337" y2="18453"/>
                        <a14:foregroundMark x1="32337" y1="18453" x2="16344" y2="29174"/>
                        <a14:foregroundMark x1="16344" y1="29174" x2="13357" y2="38489"/>
                        <a14:foregroundMark x1="13357" y1="38489" x2="23550" y2="57293"/>
                        <a14:foregroundMark x1="23550" y1="57293" x2="43761" y2="76801"/>
                        <a14:foregroundMark x1="43761" y1="76801" x2="53076" y2="82777"/>
                        <a14:foregroundMark x1="53076" y1="82777" x2="71353" y2="78735"/>
                        <a14:foregroundMark x1="71353" y1="78735" x2="80668" y2="74517"/>
                        <a14:foregroundMark x1="80668" y1="74517" x2="89807" y2="48330"/>
                        <a14:foregroundMark x1="89807" y1="48330" x2="88752" y2="37610"/>
                        <a14:foregroundMark x1="88752" y1="37610" x2="86116" y2="31810"/>
                        <a14:foregroundMark x1="24429" y1="35149" x2="20562" y2="56766"/>
                        <a14:foregroundMark x1="20562" y1="56766" x2="32689" y2="39719"/>
                        <a14:foregroundMark x1="32689" y1="39719" x2="31634" y2="44640"/>
                        <a14:foregroundMark x1="36028" y1="21090" x2="34798" y2="20562"/>
                        <a14:foregroundMark x1="33743" y1="18453" x2="23902" y2="22671"/>
                        <a14:foregroundMark x1="23902" y1="22671" x2="30931" y2="16344"/>
                        <a14:foregroundMark x1="38313" y1="11599" x2="28998" y2="17575"/>
                        <a14:foregroundMark x1="28998" y1="17575" x2="34271" y2="15114"/>
                        <a14:foregroundMark x1="46397" y1="10193" x2="37786" y2="13005"/>
                        <a14:foregroundMark x1="37786" y1="13005" x2="38137" y2="12478"/>
                        <a14:foregroundMark x1="37258" y1="10545" x2="28471" y2="14938"/>
                        <a14:foregroundMark x1="28471" y1="14938" x2="24429" y2="18805"/>
                        <a14:foregroundMark x1="24253" y1="18102" x2="9315" y2="30756"/>
                        <a14:foregroundMark x1="9315" y1="30756" x2="6503" y2="50615"/>
                        <a14:foregroundMark x1="6503" y1="50615" x2="7909" y2="61336"/>
                        <a14:foregroundMark x1="7909" y1="61336" x2="18278" y2="77504"/>
                        <a14:foregroundMark x1="18278" y1="77504" x2="34446" y2="86643"/>
                        <a14:foregroundMark x1="34446" y1="86643" x2="52724" y2="88928"/>
                        <a14:foregroundMark x1="52724" y1="88928" x2="59402" y2="88225"/>
                        <a14:foregroundMark x1="19508" y1="59578" x2="26538" y2="71178"/>
                        <a14:foregroundMark x1="26538" y1="71178" x2="35677" y2="76977"/>
                        <a14:foregroundMark x1="35677" y1="76977" x2="35501" y2="76801"/>
                        <a14:foregroundMark x1="5097" y1="47803" x2="5448" y2="52373"/>
                        <a14:foregroundMark x1="43937" y1="8260" x2="54833" y2="7909"/>
                        <a14:foregroundMark x1="54833" y1="7909" x2="57293" y2="8084"/>
                        <a14:foregroundMark x1="18278" y1="19156" x2="49033" y2="6503"/>
                        <a14:foregroundMark x1="49033" y1="6503" x2="59754" y2="8260"/>
                        <a14:foregroundMark x1="59754" y1="8260" x2="74692" y2="20035"/>
                        <a14:foregroundMark x1="74692" y1="20035" x2="90158" y2="36555"/>
                        <a14:foregroundMark x1="91213" y1="39895" x2="90334" y2="57821"/>
                        <a14:foregroundMark x1="90334" y1="57821" x2="85589" y2="69772"/>
                        <a14:foregroundMark x1="92267" y1="56239" x2="88928" y2="65378"/>
                        <a14:foregroundMark x1="88928" y1="65378" x2="83480" y2="72759"/>
                        <a14:foregroundMark x1="83480" y1="72759" x2="81898" y2="73638"/>
                        <a14:foregroundMark x1="93146" y1="52900" x2="92794" y2="56766"/>
                        <a14:foregroundMark x1="60457" y1="91564" x2="47452" y2="93849"/>
                        <a14:foregroundMark x1="57645" y1="60984" x2="57821" y2="69947"/>
                        <a14:foregroundMark x1="45694" y1="5272" x2="51845" y2="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12" y="1943368"/>
            <a:ext cx="723582" cy="723582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209058" y="198933"/>
            <a:ext cx="319797" cy="349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  <a:endParaRPr lang="en-MY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828" y1="21680" x2="26172" y2="60156"/>
                        <a14:foregroundMark x1="26172" y1="60156" x2="29297" y2="70703"/>
                        <a14:foregroundMark x1="29297" y1="70703" x2="40625" y2="78516"/>
                        <a14:foregroundMark x1="40625" y1="78516" x2="50391" y2="79688"/>
                        <a14:foregroundMark x1="50391" y1="79688" x2="72461" y2="75391"/>
                        <a14:foregroundMark x1="72461" y1="75391" x2="77734" y2="50586"/>
                        <a14:foregroundMark x1="77734" y1="50586" x2="76563" y2="40430"/>
                        <a14:foregroundMark x1="76563" y1="40430" x2="67969" y2="46289"/>
                        <a14:foregroundMark x1="67969" y1="46289" x2="64063" y2="55859"/>
                        <a14:foregroundMark x1="64063" y1="55859" x2="66992" y2="44531"/>
                        <a14:foregroundMark x1="66992" y1="44531" x2="61328" y2="34570"/>
                        <a14:foregroundMark x1="61328" y1="34570" x2="58594" y2="56055"/>
                        <a14:foregroundMark x1="58594" y1="56055" x2="55664" y2="38281"/>
                        <a14:foregroundMark x1="55664" y1="38281" x2="46289" y2="58008"/>
                        <a14:foregroundMark x1="46289" y1="58008" x2="45898" y2="47461"/>
                        <a14:foregroundMark x1="45898" y1="47461" x2="38086" y2="26953"/>
                        <a14:foregroundMark x1="38086" y1="26953" x2="34570" y2="38477"/>
                        <a14:foregroundMark x1="34570" y1="38477" x2="40430" y2="23047"/>
                        <a14:foregroundMark x1="40430" y1="23047" x2="42188" y2="53516"/>
                        <a14:foregroundMark x1="42188" y1="53516" x2="42969" y2="50391"/>
                        <a14:foregroundMark x1="34961" y1="29883" x2="62891" y2="34766"/>
                        <a14:foregroundMark x1="62891" y1="34766" x2="56641" y2="36328"/>
                        <a14:foregroundMark x1="49219" y1="26953" x2="66406" y2="33203"/>
                        <a14:foregroundMark x1="65039" y1="40820" x2="54492" y2="72266"/>
                        <a14:foregroundMark x1="54492" y1="72266" x2="53906" y2="72852"/>
                        <a14:foregroundMark x1="54297" y1="79297" x2="59180" y2="79883"/>
                        <a14:foregroundMark x1="51758" y1="80273" x2="58789" y2="81445"/>
                        <a14:foregroundMark x1="50977" y1="81055" x2="53320" y2="81445"/>
                        <a14:foregroundMark x1="50781" y1="81445" x2="59180" y2="81641"/>
                        <a14:foregroundMark x1="50195" y1="82031" x2="58398" y2="82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8662">
            <a:off x="7467370" y="2536736"/>
            <a:ext cx="1140240" cy="114024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1209057" y="198933"/>
            <a:ext cx="319797" cy="349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4</a:t>
            </a:r>
            <a:endParaRPr lang="en-MY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938" b="89952" l="10000" r="90000">
                        <a14:foregroundMark x1="27556" y1="14115" x2="38889" y2="13636"/>
                        <a14:foregroundMark x1="38889" y1="13636" x2="71111" y2="16029"/>
                        <a14:foregroundMark x1="25556" y1="6938" x2="48444" y2="7656"/>
                        <a14:foregroundMark x1="48444" y1="7656" x2="66667" y2="6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9807">
            <a:off x="6402930" y="3483705"/>
            <a:ext cx="1229612" cy="1142173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11213068" y="198933"/>
            <a:ext cx="319797" cy="349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5</a:t>
            </a:r>
            <a:endParaRPr lang="en-MY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17" b="89954" l="9795" r="93850">
                        <a14:foregroundMark x1="25740" y1="13927" x2="66287" y2="9589"/>
                        <a14:foregroundMark x1="66287" y1="9589" x2="79043" y2="12785"/>
                        <a14:foregroundMark x1="79043" y1="12785" x2="87244" y2="20776"/>
                        <a14:foregroundMark x1="87244" y1="20776" x2="92711" y2="32192"/>
                        <a14:foregroundMark x1="92711" y1="32192" x2="93850" y2="57306"/>
                        <a14:foregroundMark x1="93850" y1="57306" x2="91572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851">
            <a:off x="7320631" y="4655437"/>
            <a:ext cx="1090163" cy="1087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2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alpha val="90000"/>
                <a:lumMod val="35000"/>
              </a:schemeClr>
            </a:gs>
            <a:gs pos="93000">
              <a:schemeClr val="tx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1"/>
          <p:cNvSpPr txBox="1"/>
          <p:nvPr/>
        </p:nvSpPr>
        <p:spPr>
          <a:xfrm>
            <a:off x="4542532" y="960763"/>
            <a:ext cx="6599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Solution :</a:t>
            </a:r>
            <a:endParaRPr lang="en-US" sz="45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  <a:p>
            <a:r>
              <a:rPr lang="en-US" sz="4500" dirty="0">
                <a:solidFill>
                  <a:schemeClr val="accent5">
                    <a:lumMod val="20000"/>
                    <a:lumOff val="80000"/>
                  </a:schemeClr>
                </a:solidFill>
                <a:latin typeface="ITC Avant Garde Gothic" pitchFamily="50" charset="0"/>
              </a:rPr>
              <a:t>FOCUS MODE</a:t>
            </a:r>
            <a:endParaRPr lang="en-MY" sz="4500" dirty="0">
              <a:solidFill>
                <a:schemeClr val="accent5">
                  <a:lumMod val="20000"/>
                  <a:lumOff val="80000"/>
                </a:schemeClr>
              </a:solidFill>
              <a:latin typeface="ITC Avant Garde Gothic" pitchFamily="50" charset="0"/>
            </a:endParaRPr>
          </a:p>
        </p:txBody>
      </p:sp>
      <p:sp>
        <p:nvSpPr>
          <p:cNvPr id="7" name="testbox 666"/>
          <p:cNvSpPr txBox="1"/>
          <p:nvPr/>
        </p:nvSpPr>
        <p:spPr>
          <a:xfrm>
            <a:off x="4542532" y="2723331"/>
            <a:ext cx="53329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Do you know your phone has a function which just need one of your finger to click it, your phone will help you focus ? </a:t>
            </a:r>
            <a:endParaRPr lang="en-MY" sz="3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2" name="3D Model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28" y="1125606"/>
            <a:ext cx="2225143" cy="4606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46" b="98993" l="2062" r="98282">
                        <a14:foregroundMark x1="43299" y1="7383" x2="43299" y2="7383"/>
                        <a14:foregroundMark x1="46392" y1="5705" x2="46392" y2="5705"/>
                        <a14:foregroundMark x1="54983" y1="19295" x2="54983" y2="19295"/>
                        <a14:foregroundMark x1="71478" y1="13255" x2="71478" y2="13255"/>
                        <a14:foregroundMark x1="73540" y1="37752" x2="73540" y2="37752"/>
                        <a14:foregroundMark x1="64605" y1="52852" x2="64605" y2="52852"/>
                        <a14:foregroundMark x1="50172" y1="44966" x2="49141" y2="70973"/>
                        <a14:foregroundMark x1="51890" y1="57383" x2="56014" y2="79362"/>
                        <a14:foregroundMark x1="72852" y1="57718" x2="73883" y2="80872"/>
                        <a14:foregroundMark x1="89691" y1="54698" x2="89347" y2="82886"/>
                        <a14:foregroundMark x1="81787" y1="26678" x2="86942" y2="67450"/>
                        <a14:foregroundMark x1="32302" y1="13087" x2="66323" y2="14430"/>
                        <a14:foregroundMark x1="66323" y1="14430" x2="85223" y2="18121"/>
                        <a14:foregroundMark x1="85223" y1="18121" x2="91065" y2="43960"/>
                        <a14:foregroundMark x1="57045" y1="8054" x2="83505" y2="7383"/>
                        <a14:foregroundMark x1="17869" y1="5369" x2="38144" y2="5369"/>
                        <a14:foregroundMark x1="38144" y1="5369" x2="68729" y2="3691"/>
                        <a14:foregroundMark x1="18557" y1="2013" x2="4124" y2="7718"/>
                        <a14:foregroundMark x1="4124" y1="7718" x2="7904" y2="36242"/>
                        <a14:foregroundMark x1="13058" y1="87081" x2="33333" y2="91275"/>
                        <a14:foregroundMark x1="33333" y1="91275" x2="62887" y2="91611"/>
                        <a14:foregroundMark x1="62887" y1="91611" x2="76976" y2="89933"/>
                        <a14:foregroundMark x1="56357" y1="84060" x2="74914" y2="85570"/>
                        <a14:foregroundMark x1="87629" y1="88423" x2="72165" y2="94295"/>
                        <a14:foregroundMark x1="72165" y1="94295" x2="17182" y2="94295"/>
                        <a14:foregroundMark x1="25086" y1="96477" x2="63230" y2="98490"/>
                        <a14:foregroundMark x1="63230" y1="98490" x2="81443" y2="94799"/>
                        <a14:foregroundMark x1="81443" y1="94799" x2="84192" y2="91611"/>
                        <a14:foregroundMark x1="95876" y1="86242" x2="97938" y2="35738"/>
                        <a14:foregroundMark x1="97938" y1="36409" x2="93127" y2="7383"/>
                        <a14:foregroundMark x1="93127" y1="7383" x2="79038" y2="2181"/>
                        <a14:foregroundMark x1="79038" y1="2181" x2="95876" y2="4362"/>
                        <a14:foregroundMark x1="95876" y1="4362" x2="97595" y2="7550"/>
                        <a14:foregroundMark x1="10653" y1="2349" x2="4124" y2="10235"/>
                        <a14:foregroundMark x1="4124" y1="10235" x2="2405" y2="63087"/>
                        <a14:foregroundMark x1="2405" y1="63087" x2="2405" y2="63087"/>
                        <a14:foregroundMark x1="4124" y1="62919" x2="4467" y2="73322"/>
                        <a14:foregroundMark x1="3436" y1="86242" x2="4124" y2="94966"/>
                        <a14:foregroundMark x1="4124" y1="94966" x2="13746" y2="98490"/>
                        <a14:foregroundMark x1="43986" y1="97651" x2="55670" y2="96980"/>
                        <a14:foregroundMark x1="16495" y1="97483" x2="56014" y2="99161"/>
                        <a14:foregroundMark x1="56014" y1="99161" x2="93127" y2="97148"/>
                        <a14:foregroundMark x1="93127" y1="97148" x2="95876" y2="86913"/>
                        <a14:foregroundMark x1="98282" y1="87752" x2="95189" y2="96141"/>
                        <a14:foregroundMark x1="4811" y1="3859" x2="6873" y2="10570"/>
                        <a14:foregroundMark x1="2405" y1="34228" x2="3780" y2="40101"/>
                        <a14:foregroundMark x1="96564" y1="7550" x2="96907" y2="21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28" y="1125607"/>
            <a:ext cx="2249287" cy="46067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532" y="54092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SETTINGS IN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IPHONE : FOCUS MODE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SAMSUNG’S PHONE : MODES AND ROUTINES</a:t>
            </a:r>
            <a:endParaRPr lang="en-MY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lumMod val="51000"/>
              </a:schemeClr>
            </a:gs>
            <a:gs pos="79000">
              <a:schemeClr val="tx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/>
        </p:nvSpPr>
        <p:spPr>
          <a:xfrm>
            <a:off x="-340961" y="-21618"/>
            <a:ext cx="12596356" cy="6858000"/>
          </a:xfrm>
          <a:custGeom>
            <a:avLst/>
            <a:gdLst>
              <a:gd name="connsiteX0" fmla="*/ 4172694 w 12596356"/>
              <a:gd name="connsiteY0" fmla="*/ 4410738 h 6858000"/>
              <a:gd name="connsiteX1" fmla="*/ 3664690 w 12596356"/>
              <a:gd name="connsiteY1" fmla="*/ 4918742 h 6858000"/>
              <a:gd name="connsiteX2" fmla="*/ 3664690 w 12596356"/>
              <a:gd name="connsiteY2" fmla="*/ 5213374 h 6858000"/>
              <a:gd name="connsiteX3" fmla="*/ 4172694 w 12596356"/>
              <a:gd name="connsiteY3" fmla="*/ 5721378 h 6858000"/>
              <a:gd name="connsiteX4" fmla="*/ 7225766 w 12596356"/>
              <a:gd name="connsiteY4" fmla="*/ 5721378 h 6858000"/>
              <a:gd name="connsiteX5" fmla="*/ 7733770 w 12596356"/>
              <a:gd name="connsiteY5" fmla="*/ 5213374 h 6858000"/>
              <a:gd name="connsiteX6" fmla="*/ 7733770 w 12596356"/>
              <a:gd name="connsiteY6" fmla="*/ 4918742 h 6858000"/>
              <a:gd name="connsiteX7" fmla="*/ 7225766 w 12596356"/>
              <a:gd name="connsiteY7" fmla="*/ 4410738 h 6858000"/>
              <a:gd name="connsiteX8" fmla="*/ 0 w 12596356"/>
              <a:gd name="connsiteY8" fmla="*/ 0 h 6858000"/>
              <a:gd name="connsiteX9" fmla="*/ 12596356 w 12596356"/>
              <a:gd name="connsiteY9" fmla="*/ 0 h 6858000"/>
              <a:gd name="connsiteX10" fmla="*/ 12596356 w 12596356"/>
              <a:gd name="connsiteY10" fmla="*/ 6858000 h 6858000"/>
              <a:gd name="connsiteX11" fmla="*/ 0 w 1259635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96356" h="6858000">
                <a:moveTo>
                  <a:pt x="4172694" y="4410738"/>
                </a:moveTo>
                <a:cubicBezTo>
                  <a:pt x="3892131" y="4410738"/>
                  <a:pt x="3664690" y="4638179"/>
                  <a:pt x="3664690" y="4918742"/>
                </a:cubicBezTo>
                <a:lnTo>
                  <a:pt x="3664690" y="5213374"/>
                </a:lnTo>
                <a:cubicBezTo>
                  <a:pt x="3664690" y="5493937"/>
                  <a:pt x="3892131" y="5721378"/>
                  <a:pt x="4172694" y="5721378"/>
                </a:cubicBezTo>
                <a:lnTo>
                  <a:pt x="7225766" y="5721378"/>
                </a:lnTo>
                <a:cubicBezTo>
                  <a:pt x="7506329" y="5721378"/>
                  <a:pt x="7733770" y="5493937"/>
                  <a:pt x="7733770" y="5213374"/>
                </a:cubicBezTo>
                <a:lnTo>
                  <a:pt x="7733770" y="4918742"/>
                </a:lnTo>
                <a:cubicBezTo>
                  <a:pt x="7733770" y="4638179"/>
                  <a:pt x="7506329" y="4410738"/>
                  <a:pt x="7225766" y="4410738"/>
                </a:cubicBezTo>
                <a:close/>
                <a:moveTo>
                  <a:pt x="0" y="0"/>
                </a:moveTo>
                <a:lnTo>
                  <a:pt x="12596356" y="0"/>
                </a:lnTo>
                <a:lnTo>
                  <a:pt x="125963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MY"/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!!text1"/>
          <p:cNvSpPr txBox="1"/>
          <p:nvPr/>
        </p:nvSpPr>
        <p:spPr>
          <a:xfrm>
            <a:off x="2657381" y="1514534"/>
            <a:ext cx="659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Gothic" pitchFamily="50" charset="0"/>
              </a:rPr>
              <a:t>What is ENCAP?</a:t>
            </a:r>
            <a:endParaRPr lang="en-MY" sz="36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7" name="testbox 666"/>
          <p:cNvSpPr txBox="1"/>
          <p:nvPr/>
        </p:nvSpPr>
        <p:spPr>
          <a:xfrm>
            <a:off x="2657381" y="2228671"/>
            <a:ext cx="732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>
                    <a:alpha val="35000"/>
                  </a:schemeClr>
                </a:solidFill>
                <a:effectLst/>
                <a:latin typeface="ITC Avant Garde Gothic" pitchFamily="50" charset="0"/>
              </a:rPr>
              <a:t>A core of soft cushioning of EVA in the midsole with a tough polyurethane rim for more support and durability.</a:t>
            </a:r>
            <a:endParaRPr lang="en-MY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</p:txBody>
      </p:sp>
      <p:pic>
        <p:nvPicPr>
          <p:cNvPr id="2" name="3D Model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356" y="-7850351"/>
            <a:ext cx="10875287" cy="225154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5" y="-7976714"/>
            <a:ext cx="10395466" cy="2251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accent1">
                <a:lumMod val="51000"/>
              </a:schemeClr>
            </a:gs>
            <a:gs pos="79000">
              <a:schemeClr val="tx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3D Model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24" y="-7887902"/>
            <a:ext cx="11118946" cy="2301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6831"/>
          <a:stretch>
            <a:fillRect/>
          </a:stretch>
        </p:blipFill>
        <p:spPr>
          <a:xfrm>
            <a:off x="-661047" y="0"/>
            <a:ext cx="13973542" cy="72441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!!text1"/>
          <p:cNvSpPr txBox="1"/>
          <p:nvPr/>
        </p:nvSpPr>
        <p:spPr>
          <a:xfrm>
            <a:off x="2531413" y="569715"/>
            <a:ext cx="712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Avant Garde Gothic" pitchFamily="50" charset="0"/>
              </a:rPr>
              <a:t>What are the ADVANTAGES?</a:t>
            </a:r>
            <a:endParaRPr lang="en-MY" sz="36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7" name="testbox 666"/>
          <p:cNvSpPr txBox="1"/>
          <p:nvPr/>
        </p:nvSpPr>
        <p:spPr>
          <a:xfrm>
            <a:off x="3146615" y="1486598"/>
            <a:ext cx="5898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alpha val="35000"/>
                  </a:schemeClr>
                </a:solidFill>
                <a:latin typeface="ITC Avant Garde Gothic" pitchFamily="50" charset="0"/>
              </a:rPr>
              <a:t>It help us to lessen our screen time</a:t>
            </a:r>
            <a:endParaRPr lang="en-US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r>
              <a:rPr lang="en-US" sz="2400" dirty="0">
                <a:solidFill>
                  <a:schemeClr val="bg1">
                    <a:alpha val="35000"/>
                  </a:schemeClr>
                </a:solidFill>
                <a:latin typeface="ITC Avant Garde Gothic" pitchFamily="50" charset="0"/>
              </a:rPr>
              <a:t>on smartphones</a:t>
            </a:r>
            <a:endParaRPr lang="en-US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35000"/>
                  </a:schemeClr>
                </a:solidFill>
                <a:latin typeface="ITC Avant Garde Gothic" pitchFamily="50" charset="0"/>
              </a:rPr>
              <a:t>Done works more efficiency</a:t>
            </a:r>
            <a:endParaRPr lang="en-US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bg1">
                    <a:alpha val="35000"/>
                  </a:schemeClr>
                </a:solidFill>
                <a:latin typeface="ITC Avant Garde Gothic" pitchFamily="50" charset="0"/>
              </a:rPr>
              <a:t>Improve well-being</a:t>
            </a:r>
            <a:endParaRPr lang="en-MY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schemeClr val="bg1">
                    <a:alpha val="35000"/>
                  </a:schemeClr>
                </a:solidFill>
                <a:latin typeface="ITC Avant Garde Gothic" pitchFamily="50" charset="0"/>
              </a:rPr>
              <a:t>Decreasing dopamine detox</a:t>
            </a:r>
            <a:endParaRPr lang="en-MY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4220" r="2089" b="7633"/>
          <a:stretch>
            <a:fillRect/>
          </a:stretch>
        </p:blipFill>
        <p:spPr>
          <a:xfrm>
            <a:off x="4373415" y="4990887"/>
            <a:ext cx="3445163" cy="1551709"/>
          </a:xfrm>
          <a:prstGeom prst="roundRect">
            <a:avLst>
              <a:gd name="adj" fmla="val 26786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accent1">
                <a:lumMod val="40000"/>
              </a:schemeClr>
            </a:gs>
            <a:gs pos="79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D Model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967401">
            <a:off x="-215086" y="372037"/>
            <a:ext cx="3791045" cy="7848722"/>
          </a:xfrm>
          <a:prstGeom prst="rect">
            <a:avLst/>
          </a:prstGeom>
        </p:spPr>
      </p:pic>
      <p:sp>
        <p:nvSpPr>
          <p:cNvPr id="2" name="testbox 666"/>
          <p:cNvSpPr txBox="1"/>
          <p:nvPr/>
        </p:nvSpPr>
        <p:spPr>
          <a:xfrm>
            <a:off x="3916258" y="1805466"/>
            <a:ext cx="6855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TC Avant Garde Gothic" pitchFamily="50" charset="0"/>
              </a:rPr>
              <a:t>HOWEVER … …</a:t>
            </a:r>
            <a:endParaRPr lang="en-MY" sz="60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3860839" y="7064146"/>
            <a:ext cx="10668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800" dirty="0">
              <a:solidFill>
                <a:schemeClr val="bg1"/>
              </a:solidFill>
              <a:latin typeface="ITC Avant Garde Gothic" pitchFamily="50" charset="0"/>
            </a:endParaRPr>
          </a:p>
          <a:p>
            <a:endParaRPr lang="en-MY" sz="138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9" name="testbox 666"/>
          <p:cNvSpPr txBox="1"/>
          <p:nvPr/>
        </p:nvSpPr>
        <p:spPr>
          <a:xfrm>
            <a:off x="4394240" y="3280644"/>
            <a:ext cx="6930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It’s still not good enough,</a:t>
            </a:r>
            <a:endParaRPr lang="en-MY" sz="2400" dirty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endParaRPr lang="en-US" sz="2400" dirty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sz="2400" dirty="0">
                <a:ln w="0"/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it does not stop us from further use of it with just a simple warning message.</a:t>
            </a:r>
            <a:endParaRPr lang="en-MY" sz="2400" dirty="0">
              <a:ln w="0"/>
              <a:solidFill>
                <a:schemeClr val="bg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endParaRPr lang="en-MY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4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accent1">
                <a:alpha val="95000"/>
                <a:lumMod val="55000"/>
              </a:schemeClr>
            </a:gs>
            <a:gs pos="25000">
              <a:schemeClr val="tx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 Model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/>
          <a:stretch>
            <a:fillRect/>
          </a:stretch>
        </p:blipFill>
        <p:spPr>
          <a:xfrm rot="2317491">
            <a:off x="9757975" y="-3716074"/>
            <a:ext cx="3743816" cy="7711655"/>
          </a:xfrm>
          <a:prstGeom prst="rect">
            <a:avLst/>
          </a:prstGeom>
        </p:spPr>
      </p:pic>
      <p:sp>
        <p:nvSpPr>
          <p:cNvPr id="2" name="testbox 666"/>
          <p:cNvSpPr txBox="1"/>
          <p:nvPr/>
        </p:nvSpPr>
        <p:spPr>
          <a:xfrm>
            <a:off x="1003538" y="795599"/>
            <a:ext cx="6855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TC Avant Garde Gothic" pitchFamily="50" charset="0"/>
              </a:rPr>
              <a:t>TEAM WORKING</a:t>
            </a:r>
            <a:endParaRPr lang="en-MY" sz="60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 rot="242361">
            <a:off x="-1117655" y="-725193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sx="107000" sy="10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/>
          <p:cNvSpPr/>
          <p:nvPr/>
        </p:nvSpPr>
        <p:spPr>
          <a:xfrm rot="242361">
            <a:off x="11605490" y="-576836"/>
            <a:ext cx="1426599" cy="8011674"/>
          </a:xfrm>
          <a:prstGeom prst="rect">
            <a:avLst/>
          </a:prstGeom>
          <a:solidFill>
            <a:srgbClr val="E8E8EF"/>
          </a:solidFill>
          <a:ln>
            <a:noFill/>
          </a:ln>
          <a:effectLst>
            <a:outerShdw blurRad="50800" dist="38100" dir="10800000" sx="113000" sy="11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3860839" y="7064146"/>
            <a:ext cx="10668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800" dirty="0">
              <a:solidFill>
                <a:schemeClr val="bg1"/>
              </a:solidFill>
              <a:latin typeface="ITC Avant Garde Gothic" pitchFamily="50" charset="0"/>
            </a:endParaRPr>
          </a:p>
          <a:p>
            <a:endParaRPr lang="en-MY" sz="13800" dirty="0">
              <a:solidFill>
                <a:schemeClr val="bg1"/>
              </a:solidFill>
              <a:latin typeface="ITC Avant Garde Gothic" pitchFamily="50" charset="0"/>
            </a:endParaRPr>
          </a:p>
        </p:txBody>
      </p:sp>
      <p:sp>
        <p:nvSpPr>
          <p:cNvPr id="9" name="testbox 666"/>
          <p:cNvSpPr txBox="1"/>
          <p:nvPr/>
        </p:nvSpPr>
        <p:spPr>
          <a:xfrm>
            <a:off x="1342656" y="1806215"/>
            <a:ext cx="67299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Through our discussion, we came up a conclusion which is smartphone addiction which has plagued many people no matter the age. </a:t>
            </a:r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sz="2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So, we decide to make an application to prevent smartphone addiction.</a:t>
            </a:r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sz="2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To make sure the project goes according as planned,</a:t>
            </a:r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sz="2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Ivor Barrie </a:t>
            </a:r>
            <a:r>
              <a:rPr lang="en-US" sz="2000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Jaffery</a:t>
            </a:r>
            <a:r>
              <a:rPr lang="en-US" sz="2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 as our group leader had separate the works equally to each member.</a:t>
            </a:r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r>
              <a:rPr lang="en-US" sz="2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TC Avant Garde Gothic" pitchFamily="50" charset="0"/>
              </a:rPr>
              <a:t>And what you're seeing today is what our team work done 😎</a:t>
            </a:r>
            <a:endParaRPr lang="en-US" sz="20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TC Avant Garde Gothic" pitchFamily="50" charset="0"/>
            </a:endParaRPr>
          </a:p>
          <a:p>
            <a:endParaRPr lang="en-MY" sz="20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2000" dirty="0">
              <a:solidFill>
                <a:schemeClr val="bg1">
                  <a:alpha val="35000"/>
                </a:schemeClr>
              </a:solidFill>
              <a:latin typeface="ITC Avant Garde Goth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2346</Words>
  <Application>WPS Presentation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ITC Avant Garde Gothic</vt:lpstr>
      <vt:lpstr>Adobe Devanagari</vt:lpstr>
      <vt:lpstr>Segoe Print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CHAI JIA CHER F22SP2829</dc:creator>
  <cp:lastModifiedBy>user</cp:lastModifiedBy>
  <cp:revision>45</cp:revision>
  <dcterms:created xsi:type="dcterms:W3CDTF">2022-10-22T12:42:00Z</dcterms:created>
  <dcterms:modified xsi:type="dcterms:W3CDTF">2024-01-22T14:06:41Z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BCB73E5FBFAB4861A3F7904FC5E970C0_13</vt:lpwstr>
  </property>
  <property fmtid="{D5CDD505-2E9C-101B-9397-08002B2CF9AE}" pid="3" name="KSOProductBuildVer">
    <vt:lpwstr>1033-12.2.0.13431</vt:lpwstr>
  </property>
</Properties>
</file>